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omfortaa"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A88A82-057D-4E75-BCED-5F68CE26F14E}">
  <a:tblStyle styleId="{F0A88A82-057D-4E75-BCED-5F68CE26F1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f07c2af7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f07c2af7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f07c2af7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f07c2af7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f07c2af7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f07c2af7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f07c2af7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f07c2af7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19f7cb9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19f7cb9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1a3a4a1c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1a3a4a1c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1a3a4a1c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1a3a4a1c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f07c2af7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f07c2af7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tailored our app to make it </a:t>
            </a:r>
            <a:endParaRPr/>
          </a:p>
          <a:p>
            <a:pPr marL="0" lvl="0" indent="0" algn="l" rtl="0">
              <a:spcBef>
                <a:spcPts val="0"/>
              </a:spcBef>
              <a:spcAft>
                <a:spcPts val="0"/>
              </a:spcAft>
              <a:buNone/>
            </a:pPr>
            <a:r>
              <a:rPr lang="en"/>
              <a:t>especially user friendly for aphasia patients.</a:t>
            </a:r>
            <a:endParaRPr/>
          </a:p>
          <a:p>
            <a:pPr marL="0" lvl="0" indent="0" algn="l" rtl="0">
              <a:spcBef>
                <a:spcPts val="0"/>
              </a:spcBef>
              <a:spcAft>
                <a:spcPts val="0"/>
              </a:spcAft>
              <a:buNone/>
            </a:pPr>
            <a:endParaRPr/>
          </a:p>
          <a:p>
            <a:pPr marL="0" lvl="0" indent="0" algn="l" rtl="0">
              <a:spcBef>
                <a:spcPts val="0"/>
              </a:spcBef>
              <a:spcAft>
                <a:spcPts val="0"/>
              </a:spcAft>
              <a:buNone/>
            </a:pPr>
            <a:r>
              <a:rPr lang="en"/>
              <a:t>Aphasia patients has difficulty in reading</a:t>
            </a:r>
            <a:endParaRPr/>
          </a:p>
          <a:p>
            <a:pPr marL="0" lvl="0" indent="0" algn="l" rtl="0">
              <a:spcBef>
                <a:spcPts val="0"/>
              </a:spcBef>
              <a:spcAft>
                <a:spcPts val="0"/>
              </a:spcAft>
              <a:buNone/>
            </a:pPr>
            <a:r>
              <a:rPr lang="en"/>
              <a:t>we have made a text to speech option.</a:t>
            </a:r>
            <a:endParaRPr/>
          </a:p>
          <a:p>
            <a:pPr marL="0" lvl="0" indent="0" algn="l" rtl="0">
              <a:spcBef>
                <a:spcPts val="0"/>
              </a:spcBef>
              <a:spcAft>
                <a:spcPts val="0"/>
              </a:spcAft>
              <a:buNone/>
            </a:pPr>
            <a:r>
              <a:rPr lang="en"/>
              <a:t>For patients with more severe conditions </a:t>
            </a:r>
            <a:endParaRPr/>
          </a:p>
          <a:p>
            <a:pPr marL="0" lvl="0" indent="0" algn="l" rtl="0">
              <a:spcBef>
                <a:spcPts val="0"/>
              </a:spcBef>
              <a:spcAft>
                <a:spcPts val="0"/>
              </a:spcAft>
              <a:buNone/>
            </a:pPr>
            <a:r>
              <a:rPr lang="en"/>
              <a:t>they can adjust to a lower speaking speed rate.</a:t>
            </a:r>
            <a:endParaRPr/>
          </a:p>
          <a:p>
            <a:pPr marL="0" lvl="0" indent="0" algn="l" rtl="0">
              <a:spcBef>
                <a:spcPts val="0"/>
              </a:spcBef>
              <a:spcAft>
                <a:spcPts val="0"/>
              </a:spcAft>
              <a:buNone/>
            </a:pPr>
            <a:endParaRPr/>
          </a:p>
          <a:p>
            <a:pPr marL="0" lvl="0" indent="0" algn="l" rtl="0">
              <a:spcBef>
                <a:spcPts val="0"/>
              </a:spcBef>
              <a:spcAft>
                <a:spcPts val="0"/>
              </a:spcAft>
              <a:buNone/>
            </a:pPr>
            <a:r>
              <a:rPr lang="en"/>
              <a:t>Firstly we specially increased the size buttons</a:t>
            </a:r>
            <a:endParaRPr/>
          </a:p>
          <a:p>
            <a:pPr marL="0" lvl="0" indent="0" algn="l" rtl="0">
              <a:spcBef>
                <a:spcPts val="0"/>
              </a:spcBef>
              <a:spcAft>
                <a:spcPts val="0"/>
              </a:spcAft>
              <a:buNone/>
            </a:pPr>
            <a:r>
              <a:rPr lang="en"/>
              <a:t>and text to make it easier to click since most </a:t>
            </a:r>
            <a:endParaRPr/>
          </a:p>
          <a:p>
            <a:pPr marL="0" lvl="0" indent="0" algn="l" rtl="0">
              <a:spcBef>
                <a:spcPts val="0"/>
              </a:spcBef>
              <a:spcAft>
                <a:spcPts val="0"/>
              </a:spcAft>
              <a:buNone/>
            </a:pPr>
            <a:r>
              <a:rPr lang="en"/>
              <a:t>of aphasia patients have impaired hand movement </a:t>
            </a:r>
            <a:endParaRPr/>
          </a:p>
          <a:p>
            <a:pPr marL="0" lvl="0" indent="0" algn="l" rtl="0">
              <a:spcBef>
                <a:spcPts val="0"/>
              </a:spcBef>
              <a:spcAft>
                <a:spcPts val="0"/>
              </a:spcAft>
              <a:buNone/>
            </a:pPr>
            <a:r>
              <a:rPr lang="en"/>
              <a:t>abilities. </a:t>
            </a:r>
            <a:endParaRPr/>
          </a:p>
          <a:p>
            <a:pPr marL="0" lvl="0" indent="0" algn="l" rtl="0">
              <a:spcBef>
                <a:spcPts val="0"/>
              </a:spcBef>
              <a:spcAft>
                <a:spcPts val="0"/>
              </a:spcAft>
              <a:buNone/>
            </a:pPr>
            <a:endParaRPr/>
          </a:p>
          <a:p>
            <a:pPr marL="0" lvl="0" indent="0" algn="l" rtl="0">
              <a:spcBef>
                <a:spcPts val="0"/>
              </a:spcBef>
              <a:spcAft>
                <a:spcPts val="0"/>
              </a:spcAft>
              <a:buNone/>
            </a:pPr>
            <a:r>
              <a:rPr lang="en"/>
              <a:t>Our app seives out essential information in a </a:t>
            </a:r>
            <a:endParaRPr/>
          </a:p>
          <a:p>
            <a:pPr marL="0" lvl="0" indent="0" algn="l" rtl="0">
              <a:spcBef>
                <a:spcPts val="0"/>
              </a:spcBef>
              <a:spcAft>
                <a:spcPts val="0"/>
              </a:spcAft>
              <a:buNone/>
            </a:pPr>
            <a:r>
              <a:rPr lang="en"/>
              <a:t>shopping page as we do not want aphasia patients </a:t>
            </a:r>
            <a:endParaRPr/>
          </a:p>
          <a:p>
            <a:pPr marL="0" lvl="0" indent="0" algn="l" rtl="0">
              <a:spcBef>
                <a:spcPts val="0"/>
              </a:spcBef>
              <a:spcAft>
                <a:spcPts val="0"/>
              </a:spcAft>
              <a:buNone/>
            </a:pPr>
            <a:r>
              <a:rPr lang="en"/>
              <a:t>to take in too many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
              <a:t>We are unable to get access to Amazon products</a:t>
            </a:r>
            <a:endParaRPr/>
          </a:p>
          <a:p>
            <a:pPr marL="0" lvl="0" indent="0" algn="l" rtl="0">
              <a:spcBef>
                <a:spcPts val="0"/>
              </a:spcBef>
              <a:spcAft>
                <a:spcPts val="0"/>
              </a:spcAft>
              <a:buNone/>
            </a:pPr>
            <a:r>
              <a:rPr lang="en"/>
              <a:t>api as it is restricted. Currently we use web</a:t>
            </a:r>
            <a:endParaRPr/>
          </a:p>
          <a:p>
            <a:pPr marL="0" lvl="0" indent="0" algn="l" rtl="0">
              <a:spcBef>
                <a:spcPts val="0"/>
              </a:spcBef>
              <a:spcAft>
                <a:spcPts val="0"/>
              </a:spcAft>
              <a:buNone/>
            </a:pPr>
            <a:r>
              <a:rPr lang="en"/>
              <a:t>scrappng techniques to get information that</a:t>
            </a:r>
            <a:endParaRPr/>
          </a:p>
          <a:p>
            <a:pPr marL="0" lvl="0" indent="0" algn="l" rtl="0">
              <a:spcBef>
                <a:spcPts val="0"/>
              </a:spcBef>
              <a:spcAft>
                <a:spcPts val="0"/>
              </a:spcAft>
              <a:buNone/>
            </a:pPr>
            <a:r>
              <a:rPr lang="en"/>
              <a:t>are loaded on the actual site.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So which area should we focus on to improve </a:t>
            </a:r>
            <a:endParaRPr/>
          </a:p>
          <a:p>
            <a:pPr marL="0" lvl="0" indent="0" algn="l" rtl="0">
              <a:spcBef>
                <a:spcPts val="0"/>
              </a:spcBef>
              <a:spcAft>
                <a:spcPts val="0"/>
              </a:spcAft>
              <a:buNone/>
            </a:pPr>
            <a:r>
              <a:rPr lang="en"/>
              <a:t>quality of life of aphasia patients.</a:t>
            </a:r>
            <a:endParaRPr/>
          </a:p>
          <a:p>
            <a:pPr marL="0" lvl="0" indent="0" algn="l" rtl="0">
              <a:spcBef>
                <a:spcPts val="0"/>
              </a:spcBef>
              <a:spcAft>
                <a:spcPts val="0"/>
              </a:spcAft>
              <a:buNone/>
            </a:pPr>
            <a:endParaRPr/>
          </a:p>
          <a:p>
            <a:pPr marL="0" lvl="0" indent="0" algn="l" rtl="0">
              <a:spcBef>
                <a:spcPts val="0"/>
              </a:spcBef>
              <a:spcAft>
                <a:spcPts val="0"/>
              </a:spcAft>
              <a:buNone/>
            </a:pPr>
            <a:r>
              <a:rPr lang="en"/>
              <a:t>We are focusing on making aphasia patients </a:t>
            </a:r>
            <a:endParaRPr/>
          </a:p>
          <a:p>
            <a:pPr marL="0" lvl="0" indent="0" algn="l" rtl="0">
              <a:spcBef>
                <a:spcPts val="0"/>
              </a:spcBef>
              <a:spcAft>
                <a:spcPts val="0"/>
              </a:spcAft>
              <a:buNone/>
            </a:pPr>
            <a:r>
              <a:rPr lang="en"/>
              <a:t>more independent as we think it is the most </a:t>
            </a:r>
            <a:endParaRPr/>
          </a:p>
          <a:p>
            <a:pPr marL="0" lvl="0" indent="0" algn="l" rtl="0">
              <a:spcBef>
                <a:spcPts val="0"/>
              </a:spcBef>
              <a:spcAft>
                <a:spcPts val="0"/>
              </a:spcAft>
              <a:buNone/>
            </a:pPr>
            <a:r>
              <a:rPr lang="en"/>
              <a:t>important prerequisite to stay interconnected </a:t>
            </a:r>
            <a:endParaRPr/>
          </a:p>
          <a:p>
            <a:pPr marL="0" lvl="0" indent="0" algn="l" rtl="0">
              <a:spcBef>
                <a:spcPts val="0"/>
              </a:spcBef>
              <a:spcAft>
                <a:spcPts val="0"/>
              </a:spcAft>
              <a:buNone/>
            </a:pPr>
            <a:r>
              <a:rPr lang="en"/>
              <a:t>to the society.</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f07c2af7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f07c2af7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1a8d605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1a8d605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f07c2af7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f07c2af7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f07c2af7e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f07c2af7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f07c2af7e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f07c2af7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f07c2af7e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f07c2af7e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 aphasia</a:t>
            </a:r>
            <a:endParaRPr sz="18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1"/>
                </a:solidFill>
              </a:rPr>
              <a:t>✔ visual impairments</a:t>
            </a:r>
            <a:endParaRPr sz="18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1"/>
                </a:solidFill>
              </a:rPr>
              <a:t>✔ motor deficits</a:t>
            </a:r>
            <a:endParaRPr sz="18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1"/>
                </a:solidFill>
              </a:rPr>
              <a:t>✔ learning disabilities</a:t>
            </a:r>
            <a:endParaRPr sz="18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1"/>
                </a:solidFill>
              </a:rPr>
              <a:t>✔ unfamiliar with technology</a:t>
            </a:r>
            <a:endParaRPr sz="1800">
              <a:solidFill>
                <a:schemeClr val="dk1"/>
              </a:solidFill>
            </a:endParaRPr>
          </a:p>
          <a:p>
            <a:pPr marL="0" lvl="0" indent="0" algn="l" rtl="0">
              <a:spcBef>
                <a:spcPts val="16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07c2af7e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07c2af7e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f07c2af7e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f07c2af7e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1a3a4a1c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1a3a4a1c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1b7429d2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1b7429d2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07c2af7e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07c2af7e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f07c2af7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f07c2af7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f07c2af7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f07c2af7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f07c2af7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f07c2af7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1684f0a2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1684f0a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1684f0a2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1684f0a2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f07c2af7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f07c2af7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684e0cf1f237d3d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684e0cf1f237d3d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Reneland-Forsman et al., 2018: Digital participation allows for older persons to maintain a social life, to access the health sector, to enjoy integrity and independence and cultural recreation. The opportunity for better control over personal economy (e.g. banking, bills) seemed to have worked as a trigger for activity and a means for facing obstacles associated with a better control using digital media.</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Niehaves &amp; Plattfaut, 2014</a:t>
            </a:r>
            <a:r>
              <a:rPr lang="en"/>
              <a:t>: Many countries have started a process of dismantling analogue ways of interacting in social, cultural, political and commercial contexts.</a:t>
            </a:r>
            <a:endParaRPr/>
          </a:p>
          <a:p>
            <a:pPr marL="0" lvl="0" indent="0" algn="l" rtl="0">
              <a:spcBef>
                <a:spcPts val="0"/>
              </a:spcBef>
              <a:spcAft>
                <a:spcPts val="0"/>
              </a:spcAft>
              <a:buNone/>
            </a:pPr>
            <a:endParaRPr/>
          </a:p>
          <a:p>
            <a:pPr marL="0" lvl="0" indent="0" algn="l" rtl="0">
              <a:spcBef>
                <a:spcPts val="0"/>
              </a:spcBef>
              <a:spcAft>
                <a:spcPts val="0"/>
              </a:spcAft>
              <a:buNone/>
            </a:pPr>
            <a:r>
              <a:rPr lang="en"/>
              <a:t>25% of stroke patients still have difficulty walking 4 months post stroke + as we age more of the population will want to remain involved in the digital sphere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s://a-pager.herokuapp.com/"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omfortaa"/>
                <a:ea typeface="Comfortaa"/>
                <a:cs typeface="Comfortaa"/>
                <a:sym typeface="Comfortaa"/>
              </a:rPr>
              <a:t>Aphasia</a:t>
            </a:r>
            <a:endParaRPr>
              <a:latin typeface="Comfortaa"/>
              <a:ea typeface="Comfortaa"/>
              <a:cs typeface="Comfortaa"/>
              <a:sym typeface="Comfortaa"/>
            </a:endParaRPr>
          </a:p>
        </p:txBody>
      </p:sp>
      <p:sp>
        <p:nvSpPr>
          <p:cNvPr id="55" name="Google Shape;55;p13"/>
          <p:cNvSpPr txBox="1">
            <a:spLocks noGrp="1"/>
          </p:cNvSpPr>
          <p:nvPr>
            <p:ph type="subTitle" idx="1"/>
          </p:nvPr>
        </p:nvSpPr>
        <p:spPr>
          <a:xfrm>
            <a:off x="616500" y="4631375"/>
            <a:ext cx="8520600" cy="50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dk1"/>
                </a:solidFill>
                <a:latin typeface="Comfortaa"/>
                <a:ea typeface="Comfortaa"/>
                <a:cs typeface="Comfortaa"/>
                <a:sym typeface="Comfortaa"/>
              </a:rPr>
              <a:t>Hack for Good by Team Skate Gang</a:t>
            </a:r>
            <a:endParaRPr sz="2000">
              <a:solidFill>
                <a:schemeClr val="dk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490250" y="450150"/>
            <a:ext cx="8355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latin typeface="Comfortaa"/>
                <a:ea typeface="Comfortaa"/>
                <a:cs typeface="Comfortaa"/>
                <a:sym typeface="Comfortaa"/>
              </a:rPr>
              <a:t>Problem = Poor Accessibility</a:t>
            </a:r>
            <a:endParaRPr sz="4400">
              <a:latin typeface="Comfortaa"/>
              <a:ea typeface="Comfortaa"/>
              <a:cs typeface="Comfortaa"/>
              <a:sym typeface="Comfortaa"/>
            </a:endParaRPr>
          </a:p>
        </p:txBody>
      </p:sp>
      <p:sp>
        <p:nvSpPr>
          <p:cNvPr id="109" name="Google Shape;109;p22"/>
          <p:cNvSpPr txBox="1">
            <a:spLocks noGrp="1"/>
          </p:cNvSpPr>
          <p:nvPr>
            <p:ph type="title"/>
          </p:nvPr>
        </p:nvSpPr>
        <p:spPr>
          <a:xfrm>
            <a:off x="490250" y="2952475"/>
            <a:ext cx="2472600" cy="15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Persons with aphasia    </a:t>
            </a:r>
            <a:endParaRPr sz="1800"/>
          </a:p>
          <a:p>
            <a:pPr marL="0" lvl="0" indent="0" algn="l" rtl="0">
              <a:spcBef>
                <a:spcPts val="0"/>
              </a:spcBef>
              <a:spcAft>
                <a:spcPts val="0"/>
              </a:spcAft>
              <a:buNone/>
            </a:pPr>
            <a:r>
              <a:rPr lang="en" sz="1800"/>
              <a:t>Stroke survivors</a:t>
            </a:r>
            <a:endParaRPr sz="1800"/>
          </a:p>
          <a:p>
            <a:pPr marL="0" lvl="0" indent="0" algn="l" rtl="0">
              <a:spcBef>
                <a:spcPts val="0"/>
              </a:spcBef>
              <a:spcAft>
                <a:spcPts val="0"/>
              </a:spcAft>
              <a:buNone/>
            </a:pPr>
            <a:r>
              <a:rPr lang="en" sz="1800"/>
              <a:t>Elderly            </a:t>
            </a:r>
            <a:endParaRPr sz="1800"/>
          </a:p>
          <a:p>
            <a:pPr marL="0" lvl="0" indent="0" algn="l" rtl="0">
              <a:spcBef>
                <a:spcPts val="0"/>
              </a:spcBef>
              <a:spcAft>
                <a:spcPts val="0"/>
              </a:spcAft>
              <a:buNone/>
            </a:pPr>
            <a:endParaRPr sz="1800"/>
          </a:p>
        </p:txBody>
      </p:sp>
      <p:sp>
        <p:nvSpPr>
          <p:cNvPr id="110" name="Google Shape;110;p22"/>
          <p:cNvSpPr txBox="1">
            <a:spLocks noGrp="1"/>
          </p:cNvSpPr>
          <p:nvPr>
            <p:ph type="title"/>
          </p:nvPr>
        </p:nvSpPr>
        <p:spPr>
          <a:xfrm>
            <a:off x="3150100" y="2952475"/>
            <a:ext cx="5165100" cy="15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can struggle with </a:t>
            </a:r>
            <a:r>
              <a:rPr lang="en" sz="1800" b="1" i="1"/>
              <a:t>comprehending text  </a:t>
            </a:r>
            <a:endParaRPr sz="1800" b="1" i="1"/>
          </a:p>
          <a:p>
            <a:pPr marL="0" lvl="0" indent="0" algn="l" rtl="0">
              <a:spcBef>
                <a:spcPts val="0"/>
              </a:spcBef>
              <a:spcAft>
                <a:spcPts val="0"/>
              </a:spcAft>
              <a:buNone/>
            </a:pPr>
            <a:r>
              <a:rPr lang="en" sz="1800"/>
              <a:t>can struggle with </a:t>
            </a:r>
            <a:r>
              <a:rPr lang="en" sz="1800" b="1" i="1"/>
              <a:t>fine motor control </a:t>
            </a:r>
            <a:endParaRPr sz="1800" b="1" i="1"/>
          </a:p>
          <a:p>
            <a:pPr marL="0" lvl="0" indent="0" algn="l" rtl="0">
              <a:spcBef>
                <a:spcPts val="0"/>
              </a:spcBef>
              <a:spcAft>
                <a:spcPts val="0"/>
              </a:spcAft>
              <a:buNone/>
            </a:pPr>
            <a:r>
              <a:rPr lang="en" sz="1800"/>
              <a:t>can struggle with </a:t>
            </a:r>
            <a:r>
              <a:rPr lang="en" sz="1800" b="1" i="1"/>
              <a:t>visual impairment</a:t>
            </a:r>
            <a:r>
              <a:rPr lang="en" sz="1800" i="1"/>
              <a:t> </a:t>
            </a:r>
            <a:r>
              <a:rPr lang="en" sz="1800"/>
              <a:t>       </a:t>
            </a:r>
            <a:endParaRPr sz="1800"/>
          </a:p>
          <a:p>
            <a:pPr marL="0" lvl="0" indent="0" algn="l" rtl="0">
              <a:spcBef>
                <a:spcPts val="0"/>
              </a:spcBef>
              <a:spcAft>
                <a:spcPts val="0"/>
              </a:spcAft>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Solution</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omfortaa"/>
                <a:ea typeface="Comfortaa"/>
                <a:cs typeface="Comfortaa"/>
                <a:sym typeface="Comfortaa"/>
              </a:rPr>
              <a:t>A Pager</a:t>
            </a:r>
            <a:endParaRPr>
              <a:latin typeface="Comfortaa"/>
              <a:ea typeface="Comfortaa"/>
              <a:cs typeface="Comfortaa"/>
              <a:sym typeface="Comfortaa"/>
            </a:endParaRPr>
          </a:p>
        </p:txBody>
      </p:sp>
      <p:sp>
        <p:nvSpPr>
          <p:cNvPr id="121" name="Google Shape;121;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000000"/>
                </a:solidFill>
              </a:rPr>
              <a:t>Accessible Webpages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omfortaa"/>
                <a:ea typeface="Comfortaa"/>
                <a:cs typeface="Comfortaa"/>
                <a:sym typeface="Comfortaa"/>
              </a:rPr>
              <a:t>A Pager</a:t>
            </a:r>
            <a:endParaRPr>
              <a:latin typeface="Comfortaa"/>
              <a:ea typeface="Comfortaa"/>
              <a:cs typeface="Comfortaa"/>
              <a:sym typeface="Comfortaa"/>
            </a:endParaRPr>
          </a:p>
        </p:txBody>
      </p:sp>
      <p:sp>
        <p:nvSpPr>
          <p:cNvPr id="127" name="Google Shape;127;p2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000000"/>
                </a:solidFill>
              </a:rPr>
              <a:t>simplifies and re-orders online marketplace webpages to display pertinent information clearly and concisely</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fortaa"/>
                <a:ea typeface="Comfortaa"/>
                <a:cs typeface="Comfortaa"/>
                <a:sym typeface="Comfortaa"/>
              </a:rPr>
              <a:t>Product Video</a:t>
            </a:r>
            <a:endParaRPr sz="3200">
              <a:latin typeface="Comfortaa"/>
              <a:ea typeface="Comfortaa"/>
              <a:cs typeface="Comfortaa"/>
              <a:sym typeface="Comfortaa"/>
            </a:endParaRPr>
          </a:p>
        </p:txBody>
      </p:sp>
      <p:sp>
        <p:nvSpPr>
          <p:cNvPr id="133" name="Google Shape;133;p26"/>
          <p:cNvSpPr txBox="1"/>
          <p:nvPr/>
        </p:nvSpPr>
        <p:spPr>
          <a:xfrm>
            <a:off x="80400" y="4674475"/>
            <a:ext cx="33675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5"/>
              </a:rPr>
              <a:t>https://a-pager.herokuapp.com/</a:t>
            </a:r>
            <a:endParaRPr sz="1800"/>
          </a:p>
        </p:txBody>
      </p:sp>
      <p:pic>
        <p:nvPicPr>
          <p:cNvPr id="134" name="Google Shape;134;p26"/>
          <p:cNvPicPr preferRelativeResize="0"/>
          <p:nvPr/>
        </p:nvPicPr>
        <p:blipFill>
          <a:blip r:embed="rId6">
            <a:alphaModFix/>
          </a:blip>
          <a:stretch>
            <a:fillRect/>
          </a:stretch>
        </p:blipFill>
        <p:spPr>
          <a:xfrm>
            <a:off x="4419600" y="4700150"/>
            <a:ext cx="350624" cy="350624"/>
          </a:xfrm>
          <a:prstGeom prst="rect">
            <a:avLst/>
          </a:prstGeom>
          <a:noFill/>
          <a:ln>
            <a:noFill/>
          </a:ln>
        </p:spPr>
      </p:pic>
      <p:sp>
        <p:nvSpPr>
          <p:cNvPr id="135" name="Google Shape;135;p26"/>
          <p:cNvSpPr txBox="1"/>
          <p:nvPr/>
        </p:nvSpPr>
        <p:spPr>
          <a:xfrm>
            <a:off x="4696200" y="4674475"/>
            <a:ext cx="4447800" cy="4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https://github.com/Lunastryke/a-pager.git</a:t>
            </a:r>
            <a:endParaRPr sz="1800"/>
          </a:p>
        </p:txBody>
      </p:sp>
      <p:sp>
        <p:nvSpPr>
          <p:cNvPr id="136" name="Google Shape;136;p26"/>
          <p:cNvSpPr txBox="1">
            <a:spLocks noGrp="1"/>
          </p:cNvSpPr>
          <p:nvPr>
            <p:ph type="title"/>
          </p:nvPr>
        </p:nvSpPr>
        <p:spPr>
          <a:xfrm>
            <a:off x="3447950" y="275225"/>
            <a:ext cx="41781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mfortaa"/>
                <a:ea typeface="Comfortaa"/>
                <a:cs typeface="Comfortaa"/>
                <a:sym typeface="Comfortaa"/>
              </a:rPr>
              <a:t>(sound on!)</a:t>
            </a:r>
            <a:endParaRPr sz="1800">
              <a:latin typeface="Comfortaa"/>
              <a:ea typeface="Comfortaa"/>
              <a:cs typeface="Comfortaa"/>
              <a:sym typeface="Comfortaa"/>
            </a:endParaRPr>
          </a:p>
        </p:txBody>
      </p:sp>
      <p:pic>
        <p:nvPicPr>
          <p:cNvPr id="2" name="A-pager">
            <a:hlinkClick r:id="" action="ppaction://media"/>
            <a:extLst>
              <a:ext uri="{FF2B5EF4-FFF2-40B4-BE49-F238E27FC236}">
                <a16:creationId xmlns:a16="http://schemas.microsoft.com/office/drawing/2014/main" id="{01545357-0E23-424D-A5B4-94AC6DCACC4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0918" y="727652"/>
            <a:ext cx="7076994" cy="3980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fortaa"/>
                <a:ea typeface="Comfortaa"/>
                <a:cs typeface="Comfortaa"/>
                <a:sym typeface="Comfortaa"/>
              </a:rPr>
              <a:t>From this….</a:t>
            </a:r>
            <a:endParaRPr sz="3200">
              <a:latin typeface="Comfortaa"/>
              <a:ea typeface="Comfortaa"/>
              <a:cs typeface="Comfortaa"/>
              <a:sym typeface="Comfortaa"/>
            </a:endParaRPr>
          </a:p>
        </p:txBody>
      </p:sp>
      <p:pic>
        <p:nvPicPr>
          <p:cNvPr id="143" name="Google Shape;143;p27"/>
          <p:cNvPicPr preferRelativeResize="0"/>
          <p:nvPr/>
        </p:nvPicPr>
        <p:blipFill>
          <a:blip r:embed="rId3">
            <a:alphaModFix/>
          </a:blip>
          <a:stretch>
            <a:fillRect/>
          </a:stretch>
        </p:blipFill>
        <p:spPr>
          <a:xfrm>
            <a:off x="152400" y="1170125"/>
            <a:ext cx="8839200" cy="3788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152400" y="845500"/>
            <a:ext cx="8718299" cy="4145600"/>
          </a:xfrm>
          <a:prstGeom prst="rect">
            <a:avLst/>
          </a:prstGeom>
          <a:noFill/>
          <a:ln>
            <a:noFill/>
          </a:ln>
        </p:spPr>
      </p:pic>
      <p:sp>
        <p:nvSpPr>
          <p:cNvPr id="149" name="Google Shape;149;p2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fortaa"/>
                <a:ea typeface="Comfortaa"/>
                <a:cs typeface="Comfortaa"/>
                <a:sym typeface="Comfortaa"/>
              </a:rPr>
              <a:t>...to this!</a:t>
            </a:r>
            <a:endParaRPr sz="3200">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Sometimes little tweaks solve big problems</a:t>
            </a:r>
            <a:endParaRPr>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aphicFrame>
        <p:nvGraphicFramePr>
          <p:cNvPr id="159" name="Google Shape;159;p30"/>
          <p:cNvGraphicFramePr/>
          <p:nvPr/>
        </p:nvGraphicFramePr>
        <p:xfrm>
          <a:off x="311700" y="1343325"/>
          <a:ext cx="3000000" cy="3000000"/>
        </p:xfrm>
        <a:graphic>
          <a:graphicData uri="http://schemas.openxmlformats.org/drawingml/2006/table">
            <a:tbl>
              <a:tblPr>
                <a:noFill/>
                <a:tableStyleId>{F0A88A82-057D-4E75-BCED-5F68CE26F14E}</a:tableStyleId>
              </a:tblPr>
              <a:tblGrid>
                <a:gridCol w="3247650">
                  <a:extLst>
                    <a:ext uri="{9D8B030D-6E8A-4147-A177-3AD203B41FA5}">
                      <a16:colId xmlns:a16="http://schemas.microsoft.com/office/drawing/2014/main" val="20000"/>
                    </a:ext>
                  </a:extLst>
                </a:gridCol>
                <a:gridCol w="52729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b="1">
                          <a:solidFill>
                            <a:srgbClr val="FFFFFF"/>
                          </a:solidFill>
                          <a:latin typeface="Comfortaa"/>
                          <a:ea typeface="Comfortaa"/>
                          <a:cs typeface="Comfortaa"/>
                          <a:sym typeface="Comfortaa"/>
                        </a:rPr>
                        <a:t>BARRIERS IDENTIFIED</a:t>
                      </a:r>
                      <a:endParaRPr sz="1800" b="1">
                        <a:solidFill>
                          <a:srgbClr val="FFFFFF"/>
                        </a:solidFill>
                        <a:latin typeface="Comfortaa"/>
                        <a:ea typeface="Comfortaa"/>
                        <a:cs typeface="Comfortaa"/>
                        <a:sym typeface="Comforta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800" b="1">
                          <a:solidFill>
                            <a:srgbClr val="FFFFFF"/>
                          </a:solidFill>
                          <a:latin typeface="Comfortaa"/>
                          <a:ea typeface="Comfortaa"/>
                          <a:cs typeface="Comfortaa"/>
                          <a:sym typeface="Comfortaa"/>
                        </a:rPr>
                        <a:t>OUR SOLUTION</a:t>
                      </a:r>
                      <a:endParaRPr sz="1800" b="1">
                        <a:solidFill>
                          <a:srgbClr val="FFFFFF"/>
                        </a:solidFill>
                        <a:latin typeface="Comfortaa"/>
                        <a:ea typeface="Comfortaa"/>
                        <a:cs typeface="Comfortaa"/>
                        <a:sym typeface="Comfortaa"/>
                      </a:endParaRPr>
                    </a:p>
                  </a:txBody>
                  <a:tcPr marL="91425" marR="91425" marT="91425" marB="91425"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800">
                          <a:solidFill>
                            <a:schemeClr val="dk1"/>
                          </a:solidFill>
                        </a:rPr>
                        <a:t>Difficulty reading</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rPr>
                        <a:t>Text-to-speech option</a:t>
                      </a:r>
                      <a:endParaRPr sz="1800">
                        <a:solidFill>
                          <a:schemeClr val="dk1"/>
                        </a:solidFill>
                      </a:endParaRPr>
                    </a:p>
                    <a:p>
                      <a:pPr marL="0" lvl="0" indent="0" algn="ctr" rtl="0">
                        <a:spcBef>
                          <a:spcPts val="0"/>
                        </a:spcBef>
                        <a:spcAft>
                          <a:spcPts val="0"/>
                        </a:spcAft>
                        <a:buClr>
                          <a:schemeClr val="dk1"/>
                        </a:buClr>
                        <a:buSzPts val="1100"/>
                        <a:buFont typeface="Arial"/>
                        <a:buNone/>
                      </a:pPr>
                      <a:r>
                        <a:rPr lang="en" sz="1800">
                          <a:solidFill>
                            <a:schemeClr val="dk1"/>
                          </a:solidFill>
                        </a:rPr>
                        <a:t>Customisable speak rate</a:t>
                      </a:r>
                      <a:endParaRPr sz="1800">
                        <a:solidFill>
                          <a:schemeClr val="dk1"/>
                        </a:solidFill>
                      </a:endParaRPr>
                    </a:p>
                    <a:p>
                      <a:pPr marL="0" lvl="0" indent="0" algn="ctr" rtl="0">
                        <a:spcBef>
                          <a:spcPts val="0"/>
                        </a:spcBef>
                        <a:spcAft>
                          <a:spcPts val="0"/>
                        </a:spcAft>
                        <a:buClr>
                          <a:schemeClr val="dk1"/>
                        </a:buClr>
                        <a:buSzPts val="1100"/>
                        <a:buFont typeface="Arial"/>
                        <a:buNone/>
                      </a:pPr>
                      <a:r>
                        <a:rPr lang="en" sz="1800">
                          <a:solidFill>
                            <a:schemeClr val="dk1"/>
                          </a:solidFill>
                        </a:rPr>
                        <a:t>Use of recommended sans serif fonts</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800"/>
                        <a:t>Information overload</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t>Indispensable information first</a:t>
                      </a:r>
                      <a:endParaRPr sz="1800"/>
                    </a:p>
                    <a:p>
                      <a:pPr marL="0" lvl="0" indent="0" algn="ctr" rtl="0">
                        <a:spcBef>
                          <a:spcPts val="0"/>
                        </a:spcBef>
                        <a:spcAft>
                          <a:spcPts val="0"/>
                        </a:spcAft>
                        <a:buNone/>
                      </a:pPr>
                      <a:r>
                        <a:rPr lang="en" sz="1800"/>
                        <a:t>Clean UI</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Clr>
                          <a:schemeClr val="dk1"/>
                        </a:buClr>
                        <a:buSzPts val="1100"/>
                        <a:buFont typeface="Arial"/>
                        <a:buNone/>
                      </a:pPr>
                      <a:r>
                        <a:rPr lang="en" sz="1800">
                          <a:solidFill>
                            <a:schemeClr val="dk1"/>
                          </a:solidFill>
                        </a:rPr>
                        <a:t>Size of screen and buttons</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800">
                          <a:solidFill>
                            <a:schemeClr val="dk1"/>
                          </a:solidFill>
                        </a:rPr>
                        <a:t>               Large text, pictures and buttons</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0" name="Google Shape;160;p30"/>
          <p:cNvSpPr txBox="1">
            <a:spLocks noGrp="1"/>
          </p:cNvSpPr>
          <p:nvPr>
            <p:ph type="body" idx="1"/>
          </p:nvPr>
        </p:nvSpPr>
        <p:spPr>
          <a:xfrm>
            <a:off x="311700" y="4743600"/>
            <a:ext cx="8520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000000"/>
                </a:solidFill>
              </a:rPr>
              <a:t>*Brandenburg et al., 2013, Van de Sandt-Koenderman, 2004  </a:t>
            </a:r>
            <a:endParaRPr sz="1200">
              <a:solidFill>
                <a:srgbClr val="000000"/>
              </a:solidFill>
            </a:endParaRPr>
          </a:p>
        </p:txBody>
      </p:sp>
      <p:pic>
        <p:nvPicPr>
          <p:cNvPr id="161" name="Google Shape;161;p30"/>
          <p:cNvPicPr preferRelativeResize="0"/>
          <p:nvPr/>
        </p:nvPicPr>
        <p:blipFill>
          <a:blip r:embed="rId3">
            <a:alphaModFix/>
          </a:blip>
          <a:stretch>
            <a:fillRect/>
          </a:stretch>
        </p:blipFill>
        <p:spPr>
          <a:xfrm>
            <a:off x="1383250" y="134975"/>
            <a:ext cx="936675" cy="936675"/>
          </a:xfrm>
          <a:prstGeom prst="rect">
            <a:avLst/>
          </a:prstGeom>
          <a:noFill/>
          <a:ln>
            <a:noFill/>
          </a:ln>
        </p:spPr>
      </p:pic>
      <p:pic>
        <p:nvPicPr>
          <p:cNvPr id="162" name="Google Shape;162;p30"/>
          <p:cNvPicPr preferRelativeResize="0"/>
          <p:nvPr/>
        </p:nvPicPr>
        <p:blipFill>
          <a:blip r:embed="rId4">
            <a:alphaModFix/>
          </a:blip>
          <a:stretch>
            <a:fillRect/>
          </a:stretch>
        </p:blipFill>
        <p:spPr>
          <a:xfrm>
            <a:off x="5737500" y="138066"/>
            <a:ext cx="936675" cy="9335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fortaa"/>
                <a:ea typeface="Comfortaa"/>
                <a:cs typeface="Comfortaa"/>
                <a:sym typeface="Comfortaa"/>
              </a:rPr>
              <a:t>Progress and Challenges</a:t>
            </a:r>
            <a:endParaRPr sz="3200">
              <a:latin typeface="Comfortaa"/>
              <a:ea typeface="Comfortaa"/>
              <a:cs typeface="Comfortaa"/>
              <a:sym typeface="Comfortaa"/>
            </a:endParaRPr>
          </a:p>
        </p:txBody>
      </p:sp>
      <p:sp>
        <p:nvSpPr>
          <p:cNvPr id="168" name="Google Shape;168;p31"/>
          <p:cNvSpPr txBox="1">
            <a:spLocks noGrp="1"/>
          </p:cNvSpPr>
          <p:nvPr>
            <p:ph type="body" idx="1"/>
          </p:nvPr>
        </p:nvSpPr>
        <p:spPr>
          <a:xfrm>
            <a:off x="1310225" y="1328150"/>
            <a:ext cx="7112400" cy="27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000000"/>
              </a:solidFill>
            </a:endParaRPr>
          </a:p>
          <a:p>
            <a:pPr marL="0" lvl="0" indent="0" algn="l" rtl="0">
              <a:spcBef>
                <a:spcPts val="1600"/>
              </a:spcBef>
              <a:spcAft>
                <a:spcPts val="0"/>
              </a:spcAft>
              <a:buNone/>
            </a:pPr>
            <a:r>
              <a:rPr lang="en" sz="2400" b="1">
                <a:solidFill>
                  <a:srgbClr val="000000"/>
                </a:solidFill>
              </a:rPr>
              <a:t>😭 Access to Amazon’s secure API </a:t>
            </a:r>
            <a:endParaRPr sz="2400"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0"/>
              </a:spcAft>
              <a:buNone/>
            </a:pPr>
            <a:r>
              <a:rPr lang="en">
                <a:solidFill>
                  <a:srgbClr val="000000"/>
                </a:solidFill>
              </a:rPr>
              <a:t>We used web scrapers! </a:t>
            </a:r>
            <a:endParaRPr>
              <a:solidFill>
                <a:srgbClr val="000000"/>
              </a:solidFill>
            </a:endParaRPr>
          </a:p>
          <a:p>
            <a:pPr marL="0" lvl="0" indent="0" algn="l" rtl="0">
              <a:spcBef>
                <a:spcPts val="1600"/>
              </a:spcBef>
              <a:spcAft>
                <a:spcPts val="1600"/>
              </a:spcAft>
              <a:buNone/>
            </a:pPr>
            <a:r>
              <a:rPr lang="en">
                <a:solidFill>
                  <a:srgbClr val="000000"/>
                </a:solidFill>
              </a:rPr>
              <a:t>But lack of access to the API limited development of the full product idea.</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omfortaa"/>
                <a:ea typeface="Comfortaa"/>
                <a:cs typeface="Comfortaa"/>
                <a:sym typeface="Comfortaa"/>
              </a:rPr>
              <a:t>/a-pha-si-a/</a:t>
            </a:r>
            <a:endParaRPr>
              <a:latin typeface="Comfortaa"/>
              <a:ea typeface="Comfortaa"/>
              <a:cs typeface="Comfortaa"/>
              <a:sym typeface="Comfortaa"/>
            </a:endParaRPr>
          </a:p>
        </p:txBody>
      </p:sp>
      <p:sp>
        <p:nvSpPr>
          <p:cNvPr id="61" name="Google Shape;61;p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loss of ability to produce and/or understand language </a:t>
            </a:r>
            <a:endParaRPr>
              <a:solidFill>
                <a:schemeClr val="dk1"/>
              </a:solidFill>
            </a:endParaRPr>
          </a:p>
        </p:txBody>
      </p:sp>
      <p:sp>
        <p:nvSpPr>
          <p:cNvPr id="62" name="Google Shape;62;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a:solidFill>
                  <a:schemeClr val="dk1"/>
                </a:solidFill>
              </a:rPr>
              <a:t>“You just sort of feel trapped, like you can’t have a conversation with anyone.”</a:t>
            </a:r>
            <a:endParaRPr i="1">
              <a:solidFill>
                <a:schemeClr val="dk1"/>
              </a:solidFill>
            </a:endParaRPr>
          </a:p>
          <a:p>
            <a:pPr marL="0" lvl="0" indent="0" algn="l" rtl="0">
              <a:spcBef>
                <a:spcPts val="1600"/>
              </a:spcBef>
              <a:spcAft>
                <a:spcPts val="1600"/>
              </a:spcAft>
              <a:buNone/>
            </a:pPr>
            <a:r>
              <a:rPr lang="en" i="1">
                <a:solidFill>
                  <a:schemeClr val="dk1"/>
                </a:solidFill>
              </a:rPr>
              <a:t>“Language is uniquely human.”</a:t>
            </a:r>
            <a:endParaRPr i="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2425500" y="526350"/>
            <a:ext cx="6718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latin typeface="Comfortaa"/>
                <a:ea typeface="Comfortaa"/>
                <a:cs typeface="Comfortaa"/>
                <a:sym typeface="Comfortaa"/>
              </a:rPr>
              <a:t>improve quality of life</a:t>
            </a:r>
            <a:endParaRPr sz="4400">
              <a:latin typeface="Comfortaa"/>
              <a:ea typeface="Comfortaa"/>
              <a:cs typeface="Comfortaa"/>
              <a:sym typeface="Comfortaa"/>
            </a:endParaRPr>
          </a:p>
        </p:txBody>
      </p:sp>
      <p:pic>
        <p:nvPicPr>
          <p:cNvPr id="174" name="Google Shape;174;p32"/>
          <p:cNvPicPr preferRelativeResize="0"/>
          <p:nvPr/>
        </p:nvPicPr>
        <p:blipFill rotWithShape="1">
          <a:blip r:embed="rId3">
            <a:alphaModFix/>
          </a:blip>
          <a:srcRect l="23556" t="22659" r="23603" b="22963"/>
          <a:stretch/>
        </p:blipFill>
        <p:spPr>
          <a:xfrm>
            <a:off x="316875" y="1756021"/>
            <a:ext cx="1931800" cy="140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33"/>
          <p:cNvGrpSpPr/>
          <p:nvPr/>
        </p:nvGrpSpPr>
        <p:grpSpPr>
          <a:xfrm>
            <a:off x="1917433" y="1072653"/>
            <a:ext cx="2742176" cy="2667697"/>
            <a:chOff x="1917433" y="1453653"/>
            <a:chExt cx="2742176" cy="2667697"/>
          </a:xfrm>
        </p:grpSpPr>
        <p:sp>
          <p:nvSpPr>
            <p:cNvPr id="180" name="Google Shape;180;p33"/>
            <p:cNvSpPr/>
            <p:nvPr/>
          </p:nvSpPr>
          <p:spPr>
            <a:xfrm rot="-2700000">
              <a:off x="2440767" y="1711670"/>
              <a:ext cx="1621029" cy="2151664"/>
            </a:xfrm>
            <a:custGeom>
              <a:avLst/>
              <a:gdLst/>
              <a:ahLst/>
              <a:cxnLst/>
              <a:rect l="l" t="t" r="r" b="b"/>
              <a:pathLst>
                <a:path w="250" h="332" extrusionOk="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33"/>
            <p:cNvSpPr/>
            <p:nvPr/>
          </p:nvSpPr>
          <p:spPr>
            <a:xfrm rot="-2700000">
              <a:off x="2689034" y="1771298"/>
              <a:ext cx="1575643" cy="1769691"/>
            </a:xfrm>
            <a:custGeom>
              <a:avLst/>
              <a:gdLst/>
              <a:ahLst/>
              <a:cxnLst/>
              <a:rect l="l" t="t" r="r" b="b"/>
              <a:pathLst>
                <a:path w="254" h="285" extrusionOk="0">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33"/>
            <p:cNvSpPr txBox="1"/>
            <p:nvPr/>
          </p:nvSpPr>
          <p:spPr>
            <a:xfrm>
              <a:off x="2490455" y="2290153"/>
              <a:ext cx="14961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mfortaa"/>
                  <a:ea typeface="Comfortaa"/>
                  <a:cs typeface="Comfortaa"/>
                  <a:sym typeface="Comfortaa"/>
                </a:rPr>
                <a:t>Social</a:t>
              </a:r>
              <a:endParaRPr sz="1800">
                <a:latin typeface="Comfortaa"/>
                <a:ea typeface="Comfortaa"/>
                <a:cs typeface="Comfortaa"/>
                <a:sym typeface="Comfortaa"/>
              </a:endParaRPr>
            </a:p>
            <a:p>
              <a:pPr marL="0" lvl="0" indent="0" algn="ctr" rtl="0">
                <a:spcBef>
                  <a:spcPts val="0"/>
                </a:spcBef>
                <a:spcAft>
                  <a:spcPts val="0"/>
                </a:spcAft>
                <a:buNone/>
              </a:pPr>
              <a:r>
                <a:rPr lang="en" sz="1800">
                  <a:latin typeface="Comfortaa"/>
                  <a:ea typeface="Comfortaa"/>
                  <a:cs typeface="Comfortaa"/>
                  <a:sym typeface="Comfortaa"/>
                </a:rPr>
                <a:t>Inclusion</a:t>
              </a:r>
              <a:endParaRPr sz="1800">
                <a:latin typeface="Comfortaa"/>
                <a:ea typeface="Comfortaa"/>
                <a:cs typeface="Comfortaa"/>
                <a:sym typeface="Comfortaa"/>
              </a:endParaRPr>
            </a:p>
          </p:txBody>
        </p:sp>
      </p:grpSp>
      <p:grpSp>
        <p:nvGrpSpPr>
          <p:cNvPr id="183" name="Google Shape;183;p33"/>
          <p:cNvGrpSpPr/>
          <p:nvPr/>
        </p:nvGrpSpPr>
        <p:grpSpPr>
          <a:xfrm>
            <a:off x="3451411" y="2098847"/>
            <a:ext cx="2669123" cy="2745704"/>
            <a:chOff x="3451411" y="2479847"/>
            <a:chExt cx="2669123" cy="2745704"/>
          </a:xfrm>
        </p:grpSpPr>
        <p:sp>
          <p:nvSpPr>
            <p:cNvPr id="184" name="Google Shape;184;p33"/>
            <p:cNvSpPr/>
            <p:nvPr/>
          </p:nvSpPr>
          <p:spPr>
            <a:xfrm rot="-2700000">
              <a:off x="3709147" y="3080460"/>
              <a:ext cx="2153650" cy="1621060"/>
            </a:xfrm>
            <a:custGeom>
              <a:avLst/>
              <a:gdLst/>
              <a:ahLst/>
              <a:cxnLst/>
              <a:rect l="l" t="t" r="r" b="b"/>
              <a:pathLst>
                <a:path w="333" h="250" extrusionOk="0">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33"/>
            <p:cNvSpPr/>
            <p:nvPr/>
          </p:nvSpPr>
          <p:spPr>
            <a:xfrm rot="-2700000">
              <a:off x="3773733" y="2873178"/>
              <a:ext cx="1764275" cy="1573502"/>
            </a:xfrm>
            <a:custGeom>
              <a:avLst/>
              <a:gdLst/>
              <a:ahLst/>
              <a:cxnLst/>
              <a:rect l="l" t="t" r="r" b="b"/>
              <a:pathLst>
                <a:path w="285" h="254" extrusionOk="0">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33"/>
            <p:cNvSpPr txBox="1"/>
            <p:nvPr/>
          </p:nvSpPr>
          <p:spPr>
            <a:xfrm>
              <a:off x="3823936" y="3427182"/>
              <a:ext cx="1496100" cy="563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mfortaa"/>
                  <a:ea typeface="Comfortaa"/>
                  <a:cs typeface="Comfortaa"/>
                  <a:sym typeface="Comfortaa"/>
                </a:rPr>
                <a:t>Mental</a:t>
              </a:r>
              <a:endParaRPr sz="1800">
                <a:latin typeface="Comfortaa"/>
                <a:ea typeface="Comfortaa"/>
                <a:cs typeface="Comfortaa"/>
                <a:sym typeface="Comfortaa"/>
              </a:endParaRPr>
            </a:p>
            <a:p>
              <a:pPr marL="0" lvl="0" indent="0" algn="ctr" rtl="0">
                <a:spcBef>
                  <a:spcPts val="0"/>
                </a:spcBef>
                <a:spcAft>
                  <a:spcPts val="0"/>
                </a:spcAft>
                <a:buNone/>
              </a:pPr>
              <a:r>
                <a:rPr lang="en" sz="1800">
                  <a:latin typeface="Comfortaa"/>
                  <a:ea typeface="Comfortaa"/>
                  <a:cs typeface="Comfortaa"/>
                  <a:sym typeface="Comfortaa"/>
                </a:rPr>
                <a:t>Well-Being</a:t>
              </a:r>
              <a:endParaRPr sz="1800">
                <a:latin typeface="Comfortaa"/>
                <a:ea typeface="Comfortaa"/>
                <a:cs typeface="Comfortaa"/>
                <a:sym typeface="Comfortaa"/>
              </a:endParaRPr>
            </a:p>
          </p:txBody>
        </p:sp>
      </p:grpSp>
      <p:grpSp>
        <p:nvGrpSpPr>
          <p:cNvPr id="187" name="Google Shape;187;p33"/>
          <p:cNvGrpSpPr/>
          <p:nvPr/>
        </p:nvGrpSpPr>
        <p:grpSpPr>
          <a:xfrm>
            <a:off x="3026172" y="-457686"/>
            <a:ext cx="2655026" cy="2740082"/>
            <a:chOff x="3026172" y="-76686"/>
            <a:chExt cx="2655026" cy="2740082"/>
          </a:xfrm>
        </p:grpSpPr>
        <p:sp>
          <p:nvSpPr>
            <p:cNvPr id="188" name="Google Shape;188;p33"/>
            <p:cNvSpPr/>
            <p:nvPr/>
          </p:nvSpPr>
          <p:spPr>
            <a:xfrm rot="-2700000">
              <a:off x="3282650" y="444474"/>
              <a:ext cx="2142068" cy="1612705"/>
            </a:xfrm>
            <a:custGeom>
              <a:avLst/>
              <a:gdLst/>
              <a:ahLst/>
              <a:cxnLst/>
              <a:rect l="l" t="t" r="r" b="b"/>
              <a:pathLst>
                <a:path w="331" h="249" extrusionOk="0">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chemeClr val="accent5"/>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33"/>
            <p:cNvSpPr/>
            <p:nvPr/>
          </p:nvSpPr>
          <p:spPr>
            <a:xfrm rot="-2700000">
              <a:off x="3599956" y="695260"/>
              <a:ext cx="1767975" cy="1573496"/>
            </a:xfrm>
            <a:custGeom>
              <a:avLst/>
              <a:gdLst/>
              <a:ahLst/>
              <a:cxnLst/>
              <a:rect l="l" t="t" r="r" b="b"/>
              <a:pathLst>
                <a:path w="285" h="253" extrusionOk="0">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chemeClr val="accent5"/>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33"/>
            <p:cNvSpPr txBox="1"/>
            <p:nvPr/>
          </p:nvSpPr>
          <p:spPr>
            <a:xfrm>
              <a:off x="3469639" y="1124275"/>
              <a:ext cx="20286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mfortaa"/>
                  <a:ea typeface="Comfortaa"/>
                  <a:cs typeface="Comfortaa"/>
                  <a:sym typeface="Comfortaa"/>
                </a:rPr>
                <a:t>Independence</a:t>
              </a:r>
              <a:endParaRPr sz="1800">
                <a:solidFill>
                  <a:srgbClr val="FFFFFF"/>
                </a:solidFill>
                <a:latin typeface="Comfortaa"/>
                <a:ea typeface="Comfortaa"/>
                <a:cs typeface="Comfortaa"/>
                <a:sym typeface="Comfortaa"/>
              </a:endParaRPr>
            </a:p>
          </p:txBody>
        </p:sp>
      </p:grpSp>
      <p:grpSp>
        <p:nvGrpSpPr>
          <p:cNvPr id="191" name="Google Shape;191;p33"/>
          <p:cNvGrpSpPr/>
          <p:nvPr/>
        </p:nvGrpSpPr>
        <p:grpSpPr>
          <a:xfrm>
            <a:off x="4481729" y="641053"/>
            <a:ext cx="2744808" cy="2664963"/>
            <a:chOff x="4481729" y="1022053"/>
            <a:chExt cx="2744808" cy="2664963"/>
          </a:xfrm>
        </p:grpSpPr>
        <p:sp>
          <p:nvSpPr>
            <p:cNvPr id="192" name="Google Shape;192;p33"/>
            <p:cNvSpPr/>
            <p:nvPr/>
          </p:nvSpPr>
          <p:spPr>
            <a:xfrm rot="-2700000">
              <a:off x="5085474" y="1278703"/>
              <a:ext cx="1617163" cy="2151664"/>
            </a:xfrm>
            <a:custGeom>
              <a:avLst/>
              <a:gdLst/>
              <a:ahLst/>
              <a:cxnLst/>
              <a:rect l="l" t="t" r="r" b="b"/>
              <a:pathLst>
                <a:path w="250" h="332" extrusionOk="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33"/>
            <p:cNvSpPr/>
            <p:nvPr/>
          </p:nvSpPr>
          <p:spPr>
            <a:xfrm rot="-2700000">
              <a:off x="4874704" y="1604373"/>
              <a:ext cx="1579339" cy="1765685"/>
            </a:xfrm>
            <a:custGeom>
              <a:avLst/>
              <a:gdLst/>
              <a:ahLst/>
              <a:cxnLst/>
              <a:rect l="l" t="t" r="r" b="b"/>
              <a:pathLst>
                <a:path w="254" h="285" extrusionOk="0">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chemeClr val="accent4"/>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33"/>
            <p:cNvSpPr txBox="1"/>
            <p:nvPr/>
          </p:nvSpPr>
          <p:spPr>
            <a:xfrm rot="-147815">
              <a:off x="5167604" y="2286454"/>
              <a:ext cx="1668042" cy="5630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mfortaa"/>
                  <a:ea typeface="Comfortaa"/>
                  <a:cs typeface="Comfortaa"/>
                  <a:sym typeface="Comfortaa"/>
                </a:rPr>
                <a:t>Employment</a:t>
              </a:r>
              <a:endParaRPr sz="1800">
                <a:latin typeface="Comfortaa"/>
                <a:ea typeface="Comfortaa"/>
                <a:cs typeface="Comfortaa"/>
                <a:sym typeface="Comfortaa"/>
              </a:endParaRPr>
            </a:p>
          </p:txBody>
        </p:sp>
      </p:grpSp>
      <p:sp>
        <p:nvSpPr>
          <p:cNvPr id="195" name="Google Shape;195;p33"/>
          <p:cNvSpPr txBox="1">
            <a:spLocks noGrp="1"/>
          </p:cNvSpPr>
          <p:nvPr>
            <p:ph type="body" idx="4294967295"/>
          </p:nvPr>
        </p:nvSpPr>
        <p:spPr>
          <a:xfrm>
            <a:off x="311700" y="4191000"/>
            <a:ext cx="8520600" cy="926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rgbClr val="000000"/>
                </a:solidFill>
              </a:rPr>
              <a:t>The barriers to meaningful engagement in society are interconnected - facilitating independence and confidence has wider impacts.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425500" y="526350"/>
            <a:ext cx="6718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extensive reach</a:t>
            </a:r>
            <a:endParaRPr>
              <a:latin typeface="Comfortaa"/>
              <a:ea typeface="Comfortaa"/>
              <a:cs typeface="Comfortaa"/>
              <a:sym typeface="Comfortaa"/>
            </a:endParaRPr>
          </a:p>
          <a:p>
            <a:pPr marL="0" lvl="0" indent="0" algn="l" rtl="0">
              <a:spcBef>
                <a:spcPts val="0"/>
              </a:spcBef>
              <a:spcAft>
                <a:spcPts val="0"/>
              </a:spcAft>
              <a:buNone/>
            </a:pPr>
            <a:r>
              <a:rPr lang="en" sz="1800"/>
              <a:t>Learning disabilities / visual impairments / unfamiliar with technology...</a:t>
            </a:r>
            <a:endParaRPr sz="1800"/>
          </a:p>
        </p:txBody>
      </p:sp>
      <p:pic>
        <p:nvPicPr>
          <p:cNvPr id="201" name="Google Shape;201;p34"/>
          <p:cNvPicPr preferRelativeResize="0"/>
          <p:nvPr/>
        </p:nvPicPr>
        <p:blipFill rotWithShape="1">
          <a:blip r:embed="rId3">
            <a:alphaModFix/>
          </a:blip>
          <a:srcRect l="23556" t="22659" r="23603" b="22963"/>
          <a:stretch/>
        </p:blipFill>
        <p:spPr>
          <a:xfrm>
            <a:off x="316875" y="1756021"/>
            <a:ext cx="1931800" cy="140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425500" y="297750"/>
            <a:ext cx="6718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simple, but novel!</a:t>
            </a:r>
            <a:endParaRPr>
              <a:latin typeface="Comfortaa"/>
              <a:ea typeface="Comfortaa"/>
              <a:cs typeface="Comfortaa"/>
              <a:sym typeface="Comfortaa"/>
            </a:endParaRPr>
          </a:p>
        </p:txBody>
      </p:sp>
      <p:pic>
        <p:nvPicPr>
          <p:cNvPr id="207" name="Google Shape;207;p35"/>
          <p:cNvPicPr preferRelativeResize="0"/>
          <p:nvPr/>
        </p:nvPicPr>
        <p:blipFill rotWithShape="1">
          <a:blip r:embed="rId3">
            <a:alphaModFix/>
          </a:blip>
          <a:srcRect l="23556" t="22659" r="23603" b="22963"/>
          <a:stretch/>
        </p:blipFill>
        <p:spPr>
          <a:xfrm>
            <a:off x="316875" y="1756021"/>
            <a:ext cx="1931800" cy="1406400"/>
          </a:xfrm>
          <a:prstGeom prst="rect">
            <a:avLst/>
          </a:prstGeom>
          <a:noFill/>
          <a:ln>
            <a:noFill/>
          </a:ln>
        </p:spPr>
      </p:pic>
      <p:sp>
        <p:nvSpPr>
          <p:cNvPr id="208" name="Google Shape;208;p35"/>
          <p:cNvSpPr txBox="1">
            <a:spLocks noGrp="1"/>
          </p:cNvSpPr>
          <p:nvPr>
            <p:ph type="body" idx="4294967295"/>
          </p:nvPr>
        </p:nvSpPr>
        <p:spPr>
          <a:xfrm>
            <a:off x="2425500" y="2668175"/>
            <a:ext cx="6990900" cy="92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u="sng">
                <a:solidFill>
                  <a:srgbClr val="000000"/>
                </a:solidFill>
              </a:rPr>
              <a:t>zero</a:t>
            </a:r>
            <a:r>
              <a:rPr lang="en">
                <a:solidFill>
                  <a:srgbClr val="000000"/>
                </a:solidFill>
              </a:rPr>
              <a:t> tools available for turning existing websites aphasia-friendly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2425500" y="304800"/>
            <a:ext cx="6718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scalability</a:t>
            </a:r>
            <a:endParaRPr>
              <a:latin typeface="Comfortaa"/>
              <a:ea typeface="Comfortaa"/>
              <a:cs typeface="Comfortaa"/>
              <a:sym typeface="Comfortaa"/>
            </a:endParaRPr>
          </a:p>
        </p:txBody>
      </p:sp>
      <p:sp>
        <p:nvSpPr>
          <p:cNvPr id="214" name="Google Shape;214;p36"/>
          <p:cNvSpPr txBox="1">
            <a:spLocks noGrp="1"/>
          </p:cNvSpPr>
          <p:nvPr>
            <p:ph type="body" idx="4294967295"/>
          </p:nvPr>
        </p:nvSpPr>
        <p:spPr>
          <a:xfrm>
            <a:off x="2425500" y="2668175"/>
            <a:ext cx="6990900" cy="92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shopping, news websites, banking, medical appointments...</a:t>
            </a:r>
            <a:endParaRPr>
              <a:solidFill>
                <a:srgbClr val="000000"/>
              </a:solidFill>
            </a:endParaRPr>
          </a:p>
        </p:txBody>
      </p:sp>
      <p:pic>
        <p:nvPicPr>
          <p:cNvPr id="215" name="Google Shape;215;p36"/>
          <p:cNvPicPr preferRelativeResize="0"/>
          <p:nvPr/>
        </p:nvPicPr>
        <p:blipFill rotWithShape="1">
          <a:blip r:embed="rId3">
            <a:alphaModFix/>
          </a:blip>
          <a:srcRect l="23556" t="22659" r="23603" b="22963"/>
          <a:stretch/>
        </p:blipFill>
        <p:spPr>
          <a:xfrm>
            <a:off x="316875" y="1756021"/>
            <a:ext cx="1931800" cy="140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2425500" y="526350"/>
            <a:ext cx="6718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cost effective</a:t>
            </a:r>
            <a:endParaRPr/>
          </a:p>
        </p:txBody>
      </p:sp>
      <p:pic>
        <p:nvPicPr>
          <p:cNvPr id="221" name="Google Shape;221;p37"/>
          <p:cNvPicPr preferRelativeResize="0"/>
          <p:nvPr/>
        </p:nvPicPr>
        <p:blipFill rotWithShape="1">
          <a:blip r:embed="rId3">
            <a:alphaModFix/>
          </a:blip>
          <a:srcRect l="23556" t="22659" r="23603" b="22963"/>
          <a:stretch/>
        </p:blipFill>
        <p:spPr>
          <a:xfrm>
            <a:off x="316875" y="1756021"/>
            <a:ext cx="1931800" cy="140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490250" y="0"/>
            <a:ext cx="5880300" cy="317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Future Direction</a:t>
            </a:r>
            <a:endParaRPr>
              <a:latin typeface="Comfortaa"/>
              <a:ea typeface="Comfortaa"/>
              <a:cs typeface="Comfortaa"/>
              <a:sym typeface="Comfortaa"/>
            </a:endParaRPr>
          </a:p>
        </p:txBody>
      </p:sp>
      <p:pic>
        <p:nvPicPr>
          <p:cNvPr id="227" name="Google Shape;227;p38"/>
          <p:cNvPicPr preferRelativeResize="0"/>
          <p:nvPr/>
        </p:nvPicPr>
        <p:blipFill>
          <a:blip r:embed="rId3">
            <a:alphaModFix/>
          </a:blip>
          <a:stretch>
            <a:fillRect/>
          </a:stretch>
        </p:blipFill>
        <p:spPr>
          <a:xfrm>
            <a:off x="490250" y="2217752"/>
            <a:ext cx="4965444" cy="1725500"/>
          </a:xfrm>
          <a:prstGeom prst="rect">
            <a:avLst/>
          </a:prstGeom>
          <a:noFill/>
          <a:ln>
            <a:noFill/>
          </a:ln>
        </p:spPr>
      </p:pic>
      <p:sp>
        <p:nvSpPr>
          <p:cNvPr id="228" name="Google Shape;228;p38"/>
          <p:cNvSpPr txBox="1"/>
          <p:nvPr/>
        </p:nvSpPr>
        <p:spPr>
          <a:xfrm>
            <a:off x="4572000" y="2072250"/>
            <a:ext cx="3900900" cy="999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Working with Aphasia SG</a:t>
            </a:r>
            <a:endParaRPr sz="1800"/>
          </a:p>
          <a:p>
            <a:pPr marL="457200" lvl="0" indent="-342900" algn="l" rtl="0">
              <a:lnSpc>
                <a:spcPct val="115000"/>
              </a:lnSpc>
              <a:spcBef>
                <a:spcPts val="0"/>
              </a:spcBef>
              <a:spcAft>
                <a:spcPts val="0"/>
              </a:spcAft>
              <a:buSzPts val="1800"/>
              <a:buChar char="●"/>
            </a:pPr>
            <a:r>
              <a:rPr lang="en" sz="1800"/>
              <a:t>Chrome Extension</a:t>
            </a:r>
            <a:endParaRPr sz="1800"/>
          </a:p>
          <a:p>
            <a:pPr marL="457200" lvl="0" indent="-342900" algn="l" rtl="0">
              <a:lnSpc>
                <a:spcPct val="115000"/>
              </a:lnSpc>
              <a:spcBef>
                <a:spcPts val="0"/>
              </a:spcBef>
              <a:spcAft>
                <a:spcPts val="0"/>
              </a:spcAft>
              <a:buSzPts val="1800"/>
              <a:buChar char="●"/>
            </a:pPr>
            <a:r>
              <a:rPr lang="en" sz="1800"/>
              <a:t>Additional Features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latin typeface="Comfortaa"/>
                <a:ea typeface="Comfortaa"/>
                <a:cs typeface="Comfortaa"/>
                <a:sym typeface="Comfortaa"/>
              </a:rPr>
              <a:t>“How many opportunities do we have to dramatically improve people’s lives just by doing our job a little better?” </a:t>
            </a:r>
            <a:r>
              <a:rPr lang="en" sz="2000" i="1">
                <a:latin typeface="Comfortaa"/>
                <a:ea typeface="Comfortaa"/>
                <a:cs typeface="Comfortaa"/>
                <a:sym typeface="Comfortaa"/>
              </a:rPr>
              <a:t>- Steve Krug</a:t>
            </a:r>
            <a:endParaRPr sz="2000" i="1">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loss of ability to produce and/or understand language </a:t>
            </a:r>
            <a:endParaRPr>
              <a:solidFill>
                <a:schemeClr val="dk1"/>
              </a:solidFill>
            </a:endParaRPr>
          </a:p>
        </p:txBody>
      </p:sp>
      <p:sp>
        <p:nvSpPr>
          <p:cNvPr id="68" name="Google Shape;68;p1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Social isolation</a:t>
            </a:r>
            <a:endParaRPr>
              <a:solidFill>
                <a:schemeClr val="dk1"/>
              </a:solidFill>
            </a:endParaRPr>
          </a:p>
          <a:p>
            <a:pPr marL="0" lvl="0" indent="0" algn="l" rtl="0">
              <a:spcBef>
                <a:spcPts val="1600"/>
              </a:spcBef>
              <a:spcAft>
                <a:spcPts val="0"/>
              </a:spcAft>
              <a:buNone/>
            </a:pPr>
            <a:r>
              <a:rPr lang="en">
                <a:solidFill>
                  <a:schemeClr val="dk1"/>
                </a:solidFill>
              </a:rPr>
              <a:t>Loss of independence</a:t>
            </a:r>
            <a:endParaRPr>
              <a:solidFill>
                <a:schemeClr val="dk1"/>
              </a:solidFill>
            </a:endParaRPr>
          </a:p>
          <a:p>
            <a:pPr marL="0" lvl="0" indent="0" algn="l" rtl="0">
              <a:spcBef>
                <a:spcPts val="1600"/>
              </a:spcBef>
              <a:spcAft>
                <a:spcPts val="0"/>
              </a:spcAft>
              <a:buNone/>
            </a:pPr>
            <a:r>
              <a:rPr lang="en">
                <a:solidFill>
                  <a:schemeClr val="dk1"/>
                </a:solidFill>
              </a:rPr>
              <a:t>Unemployment</a:t>
            </a:r>
            <a:endParaRPr>
              <a:solidFill>
                <a:schemeClr val="dk1"/>
              </a:solidFill>
            </a:endParaRPr>
          </a:p>
          <a:p>
            <a:pPr marL="0" lvl="0" indent="0" algn="l" rtl="0">
              <a:spcBef>
                <a:spcPts val="1600"/>
              </a:spcBef>
              <a:spcAft>
                <a:spcPts val="1600"/>
              </a:spcAft>
              <a:buNone/>
            </a:pPr>
            <a:r>
              <a:rPr lang="en">
                <a:solidFill>
                  <a:schemeClr val="dk1"/>
                </a:solidFill>
              </a:rPr>
              <a:t>Depression</a:t>
            </a:r>
            <a:endParaRPr>
              <a:solidFill>
                <a:schemeClr val="dk1"/>
              </a:solidFill>
            </a:endParaRPr>
          </a:p>
        </p:txBody>
      </p:sp>
      <p:sp>
        <p:nvSpPr>
          <p:cNvPr id="69" name="Google Shape;69;p1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Comfortaa"/>
                <a:ea typeface="Comfortaa"/>
                <a:cs typeface="Comfortaa"/>
                <a:sym typeface="Comfortaa"/>
              </a:rPr>
              <a:t>/a-pha-si-a/</a:t>
            </a:r>
            <a:endParaRPr>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solidFill>
                  <a:srgbClr val="A64D79"/>
                </a:solidFill>
                <a:latin typeface="Comfortaa"/>
                <a:ea typeface="Comfortaa"/>
                <a:cs typeface="Comfortaa"/>
                <a:sym typeface="Comfortaa"/>
              </a:rPr>
              <a:t>33%</a:t>
            </a:r>
            <a:r>
              <a:rPr lang="en" sz="4200">
                <a:latin typeface="Comfortaa"/>
                <a:ea typeface="Comfortaa"/>
                <a:cs typeface="Comfortaa"/>
                <a:sym typeface="Comfortaa"/>
              </a:rPr>
              <a:t> of all stroke survivors</a:t>
            </a:r>
            <a:endParaRPr sz="4200">
              <a:latin typeface="Comfortaa"/>
              <a:ea typeface="Comfortaa"/>
              <a:cs typeface="Comfortaa"/>
              <a:sym typeface="Comfortaa"/>
            </a:endParaRPr>
          </a:p>
        </p:txBody>
      </p:sp>
      <p:sp>
        <p:nvSpPr>
          <p:cNvPr id="75" name="Google Shape;75;p1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Char char="+"/>
            </a:pPr>
            <a:r>
              <a:rPr lang="en">
                <a:solidFill>
                  <a:schemeClr val="dk1"/>
                </a:solidFill>
              </a:rPr>
              <a:t>persons with head trauma, brain infections, dementia ...</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latin typeface="Comfortaa"/>
                <a:ea typeface="Comfortaa"/>
                <a:cs typeface="Comfortaa"/>
                <a:sym typeface="Comfortaa"/>
              </a:rPr>
              <a:t>= </a:t>
            </a:r>
            <a:r>
              <a:rPr lang="en" sz="4200" u="sng">
                <a:solidFill>
                  <a:srgbClr val="A64D79"/>
                </a:solidFill>
                <a:latin typeface="Comfortaa"/>
                <a:ea typeface="Comfortaa"/>
                <a:cs typeface="Comfortaa"/>
                <a:sym typeface="Comfortaa"/>
              </a:rPr>
              <a:t>2 million</a:t>
            </a:r>
            <a:r>
              <a:rPr lang="en" sz="4200">
                <a:latin typeface="Comfortaa"/>
                <a:ea typeface="Comfortaa"/>
                <a:cs typeface="Comfortaa"/>
                <a:sym typeface="Comfortaa"/>
              </a:rPr>
              <a:t> Americans alone</a:t>
            </a:r>
            <a:endParaRPr sz="4200">
              <a:latin typeface="Comfortaa"/>
              <a:ea typeface="Comfortaa"/>
              <a:cs typeface="Comfortaa"/>
              <a:sym typeface="Comfortaa"/>
            </a:endParaRPr>
          </a:p>
        </p:txBody>
      </p:sp>
      <p:sp>
        <p:nvSpPr>
          <p:cNvPr id="81" name="Google Shape;81;p1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living with an incurable disability</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152400" y="152400"/>
            <a:ext cx="8839201" cy="456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body" idx="1"/>
          </p:nvPr>
        </p:nvSpPr>
        <p:spPr>
          <a:xfrm>
            <a:off x="311700" y="863550"/>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800">
                <a:solidFill>
                  <a:schemeClr val="dk1"/>
                </a:solidFill>
                <a:latin typeface="Comfortaa"/>
                <a:ea typeface="Comfortaa"/>
                <a:cs typeface="Comfortaa"/>
                <a:sym typeface="Comfortaa"/>
              </a:rPr>
              <a:t>Focused on </a:t>
            </a:r>
            <a:r>
              <a:rPr lang="en" sz="4800">
                <a:solidFill>
                  <a:srgbClr val="000000"/>
                </a:solidFill>
                <a:latin typeface="Comfortaa"/>
                <a:ea typeface="Comfortaa"/>
                <a:cs typeface="Comfortaa"/>
                <a:sym typeface="Comfortaa"/>
              </a:rPr>
              <a:t>rehabilitating </a:t>
            </a:r>
            <a:r>
              <a:rPr lang="en" sz="4800" b="1" i="1" u="sng">
                <a:solidFill>
                  <a:srgbClr val="000000"/>
                </a:solidFill>
                <a:latin typeface="Comfortaa"/>
                <a:ea typeface="Comfortaa"/>
                <a:cs typeface="Comfortaa"/>
                <a:sym typeface="Comfortaa"/>
              </a:rPr>
              <a:t>FUNCTION</a:t>
            </a:r>
            <a:endParaRPr sz="4800" b="1">
              <a:solidFill>
                <a:srgbClr val="000000"/>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Comfortaa"/>
                <a:ea typeface="Comfortaa"/>
                <a:cs typeface="Comfortaa"/>
                <a:sym typeface="Comfortaa"/>
              </a:rPr>
              <a:t>Community Engagement</a:t>
            </a:r>
            <a:endParaRPr sz="3200">
              <a:latin typeface="Comfortaa"/>
              <a:ea typeface="Comfortaa"/>
              <a:cs typeface="Comfortaa"/>
              <a:sym typeface="Comfortaa"/>
            </a:endParaRPr>
          </a:p>
        </p:txBody>
      </p:sp>
      <p:sp>
        <p:nvSpPr>
          <p:cNvPr id="97" name="Google Shape;9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1600"/>
              </a:spcBef>
              <a:spcAft>
                <a:spcPts val="0"/>
              </a:spcAft>
              <a:buNone/>
            </a:pPr>
            <a:endParaRPr>
              <a:solidFill>
                <a:schemeClr val="dk1"/>
              </a:solidFill>
            </a:endParaRPr>
          </a:p>
          <a:p>
            <a:pPr marL="0" lvl="0" indent="0" algn="ctr" rtl="0">
              <a:spcBef>
                <a:spcPts val="1600"/>
              </a:spcBef>
              <a:spcAft>
                <a:spcPts val="0"/>
              </a:spcAft>
              <a:buNone/>
            </a:pPr>
            <a:r>
              <a:rPr lang="en" i="1">
                <a:solidFill>
                  <a:schemeClr val="dk1"/>
                </a:solidFill>
                <a:highlight>
                  <a:srgbClr val="EFEFEF"/>
                </a:highlight>
              </a:rPr>
              <a:t>“Previously, people with disabilities advocated for the right to physically access shops. Today they face a similar fight for the right to </a:t>
            </a:r>
            <a:r>
              <a:rPr lang="en" i="1">
                <a:solidFill>
                  <a:schemeClr val="lt1"/>
                </a:solidFill>
                <a:highlight>
                  <a:srgbClr val="000000"/>
                </a:highlight>
              </a:rPr>
              <a:t>digital participation</a:t>
            </a:r>
            <a:r>
              <a:rPr lang="en" i="1">
                <a:solidFill>
                  <a:schemeClr val="dk1"/>
                </a:solidFill>
                <a:highlight>
                  <a:srgbClr val="EFEFEF"/>
                </a:highlight>
              </a:rPr>
              <a:t>.”</a:t>
            </a:r>
            <a:endParaRPr i="1">
              <a:solidFill>
                <a:schemeClr val="dk1"/>
              </a:solidFill>
              <a:highlight>
                <a:srgbClr val="EFEFEF"/>
              </a:highlight>
            </a:endParaRPr>
          </a:p>
          <a:p>
            <a:pPr marL="457200" lvl="0" indent="0" algn="ctr" rtl="0">
              <a:spcBef>
                <a:spcPts val="0"/>
              </a:spcBef>
              <a:spcAft>
                <a:spcPts val="0"/>
              </a:spcAft>
              <a:buNone/>
            </a:pPr>
            <a:r>
              <a:rPr lang="en">
                <a:solidFill>
                  <a:schemeClr val="dk1"/>
                </a:solidFill>
              </a:rPr>
              <a:t>(Brandenburg et al., 2013)</a:t>
            </a:r>
            <a:endParaRPr>
              <a:solidFill>
                <a:schemeClr val="dk1"/>
              </a:solidFill>
            </a:endParaRPr>
          </a:p>
          <a:p>
            <a:pPr marL="0" lvl="0" indent="0" algn="ctr" rtl="0">
              <a:spcBef>
                <a:spcPts val="0"/>
              </a:spcBef>
              <a:spcAft>
                <a:spcPts val="1600"/>
              </a:spcAft>
              <a:buNone/>
            </a:pPr>
            <a:endParaRPr i="1">
              <a:solidFill>
                <a:schemeClr val="dk1"/>
              </a:solidFill>
              <a:highlight>
                <a:srgbClr val="EFEFEF"/>
              </a:highlight>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Beyond just function! We must address </a:t>
            </a:r>
            <a:r>
              <a:rPr lang="en" b="1">
                <a:solidFill>
                  <a:schemeClr val="dk1"/>
                </a:solidFill>
              </a:rPr>
              <a:t>activity limitation and participation restriction</a:t>
            </a:r>
            <a:r>
              <a:rPr lang="en">
                <a:solidFill>
                  <a:schemeClr val="dk1"/>
                </a:solidFill>
              </a:rPr>
              <a:t>.</a:t>
            </a:r>
            <a:endParaRPr>
              <a:solidFill>
                <a:schemeClr val="dk1"/>
              </a:solidFill>
            </a:endParaRPr>
          </a:p>
          <a:p>
            <a:pPr marL="0" lvl="0" indent="0" algn="ctr" rtl="0">
              <a:spcBef>
                <a:spcPts val="1600"/>
              </a:spcBef>
              <a:spcAft>
                <a:spcPts val="1600"/>
              </a:spcAft>
              <a:buNone/>
            </a:pPr>
            <a:endParaRPr i="1">
              <a:solidFill>
                <a:schemeClr val="dk1"/>
              </a:solidFill>
              <a:highlight>
                <a:srgbClr val="EFEFE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981175" y="152400"/>
            <a:ext cx="8134160" cy="4838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723</Words>
  <Application>Microsoft Office PowerPoint</Application>
  <PresentationFormat>On-screen Show (16:9)</PresentationFormat>
  <Paragraphs>120</Paragraphs>
  <Slides>27</Slides>
  <Notes>27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Comfortaa</vt:lpstr>
      <vt:lpstr>Arial</vt:lpstr>
      <vt:lpstr>Simple Light</vt:lpstr>
      <vt:lpstr>Aphasia</vt:lpstr>
      <vt:lpstr>/a-pha-si-a/</vt:lpstr>
      <vt:lpstr>/a-pha-si-a/</vt:lpstr>
      <vt:lpstr>33% of all stroke survivors</vt:lpstr>
      <vt:lpstr>= 2 million Americans alone</vt:lpstr>
      <vt:lpstr>PowerPoint Presentation</vt:lpstr>
      <vt:lpstr>PowerPoint Presentation</vt:lpstr>
      <vt:lpstr>Community Engagement</vt:lpstr>
      <vt:lpstr>PowerPoint Presentation</vt:lpstr>
      <vt:lpstr>Problem = Poor Accessibility</vt:lpstr>
      <vt:lpstr>Solution</vt:lpstr>
      <vt:lpstr>A Pager</vt:lpstr>
      <vt:lpstr>A Pager</vt:lpstr>
      <vt:lpstr>Product Video</vt:lpstr>
      <vt:lpstr>From this….</vt:lpstr>
      <vt:lpstr>...to this!</vt:lpstr>
      <vt:lpstr>Sometimes little tweaks solve big problems</vt:lpstr>
      <vt:lpstr>PowerPoint Presentation</vt:lpstr>
      <vt:lpstr>Progress and Challenges</vt:lpstr>
      <vt:lpstr>improve quality of life</vt:lpstr>
      <vt:lpstr>PowerPoint Presentation</vt:lpstr>
      <vt:lpstr>extensive reach Learning disabilities / visual impairments / unfamiliar with technology...</vt:lpstr>
      <vt:lpstr>simple, but novel!</vt:lpstr>
      <vt:lpstr>scalability</vt:lpstr>
      <vt:lpstr>cost effective</vt:lpstr>
      <vt:lpstr>Future Direction</vt:lpstr>
      <vt:lpstr>“How many opportunities do we have to dramatically improve people’s lives just by doing our job a little better?” - Steve Krug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Aphasia</dc:title>
  <cp:lastModifiedBy>Xuan Hao Lim</cp:lastModifiedBy>
  <cp:revision>1</cp:revision>
  <dcterms:modified xsi:type="dcterms:W3CDTF">2020-03-21T05:48:56Z</dcterms:modified>
</cp:coreProperties>
</file>